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337" r:id="rId6"/>
    <p:sldId id="341" r:id="rId7"/>
    <p:sldId id="342" r:id="rId8"/>
    <p:sldId id="343" r:id="rId9"/>
    <p:sldId id="344" r:id="rId10"/>
    <p:sldId id="345" r:id="rId11"/>
    <p:sldId id="338" r:id="rId12"/>
    <p:sldId id="347" r:id="rId13"/>
    <p:sldId id="306" r:id="rId1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ZHM" initials="HZHM" lastIdx="1" clrIdx="0">
    <p:extLst>
      <p:ext uri="{19B8F6BF-5375-455C-9EA6-DF929625EA0E}">
        <p15:presenceInfo xmlns:p15="http://schemas.microsoft.com/office/powerpoint/2012/main" userId="HZH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1D44"/>
    <a:srgbClr val="95948B"/>
    <a:srgbClr val="EB5C62"/>
    <a:srgbClr val="DAD7D0"/>
    <a:srgbClr val="154194"/>
    <a:srgbClr val="009FE4"/>
    <a:srgbClr val="F39200"/>
    <a:srgbClr val="8DC63F"/>
    <a:srgbClr val="02A984"/>
    <a:srgbClr val="3972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73"/>
    <p:restoredTop sz="97867"/>
  </p:normalViewPr>
  <p:slideViewPr>
    <p:cSldViewPr snapToGrid="0" snapToObjects="1">
      <p:cViewPr varScale="1">
        <p:scale>
          <a:sx n="110" d="100"/>
          <a:sy n="110" d="100"/>
        </p:scale>
        <p:origin x="954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70" d="100"/>
          <a:sy n="170" d="100"/>
        </p:scale>
        <p:origin x="735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C234C5E-F7D7-2046-B4D3-FEAAD11E33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5943C7-AFFB-0A44-B14A-71AD8E924E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805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779BFFEE-02C1-D34F-B368-531E7AF6C29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A366BF-BC85-4647-9A27-F5DBBF483D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60" cy="49805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7A96A0-2516-2641-8F36-69962D37D7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2" y="9428584"/>
            <a:ext cx="2945660" cy="49805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AB05213F-2B90-9B46-AA6B-5C3A9C17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5213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805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3968AFC2-B9AD-9D45-A312-C31134993081}" type="datetimeFigureOut">
              <a:rPr lang="x-none" smtClean="0"/>
              <a:t>8/31/2026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4"/>
            <a:ext cx="2945660" cy="49805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00E78849-6A58-5242-AAB8-69E086EC23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18285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78849-6A58-5242-AAB8-69E086EC2380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99395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HZHM regulira telemedicinsku djelatnost na zakonskoj razini, daje odobrenje za rad TM centara – specijalistički i pristupni, nakon čega se ustanova može uvrstiti u Mrežu TM centara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78849-6A58-5242-AAB8-69E086EC2380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39649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F3A21-A225-2173-FDB4-950246AE8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920A38-50A5-4A9A-8804-EC49D52BB8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E6549A-80DD-E2A3-EA5E-E8468253D3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HZHM regulira telemedicinsku djelatnost na zakonskoj razini, daje odobrenje za rad TM centara – specijalistički i pristupni, nakon čega se ustanova može uvrstiti u Mrežu TM centara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36ABE9-D241-3DCA-A7DE-5C8A66D4DA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78849-6A58-5242-AAB8-69E086EC2380}" type="slidenum">
              <a:rPr lang="x-none" smtClean="0"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82294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H nr">
            <a:extLst>
              <a:ext uri="{FF2B5EF4-FFF2-40B4-BE49-F238E27FC236}">
                <a16:creationId xmlns:a16="http://schemas.microsoft.com/office/drawing/2014/main" id="{39562968-8106-F841-9635-7E9E4D159A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56" y="1787131"/>
            <a:ext cx="3960000" cy="2880000"/>
          </a:xfrm>
        </p:spPr>
        <p:txBody>
          <a:bodyPr>
            <a:noAutofit/>
          </a:bodyPr>
          <a:lstStyle>
            <a:lvl1pPr marL="0" indent="0" algn="r">
              <a:buNone/>
              <a:defRPr sz="1960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x-none" dirty="0"/>
              <a:t>1.</a:t>
            </a:r>
          </a:p>
        </p:txBody>
      </p:sp>
      <p:sp>
        <p:nvSpPr>
          <p:cNvPr id="9" name="PH Title">
            <a:extLst>
              <a:ext uri="{FF2B5EF4-FFF2-40B4-BE49-F238E27FC236}">
                <a16:creationId xmlns:a16="http://schemas.microsoft.com/office/drawing/2014/main" id="{12814867-7861-A94F-A615-7F86553830A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36172" y="1871011"/>
            <a:ext cx="7200000" cy="2880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="0" i="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fr-CH" dirty="0" err="1"/>
              <a:t>Chapter</a:t>
            </a:r>
            <a:r>
              <a:rPr lang="fr-CH" dirty="0"/>
              <a:t> </a:t>
            </a:r>
          </a:p>
          <a:p>
            <a:pPr lvl="0"/>
            <a:r>
              <a:rPr lang="x-none"/>
              <a:t>Title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399555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563E3-5589-7A4D-913F-2C0DB99C2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 baseline="0">
                <a:latin typeface="Open Sans" panose="020B0606030504020204" pitchFamily="34" charset="0"/>
              </a:defRPr>
            </a:lvl1pPr>
            <a:lvl2pPr>
              <a:defRPr baseline="0">
                <a:latin typeface="Open Sans" panose="020B0606030504020204" pitchFamily="34" charset="0"/>
              </a:defRPr>
            </a:lvl2pPr>
            <a:lvl3pPr>
              <a:defRPr baseline="0">
                <a:latin typeface="Open Sans" panose="020B0606030504020204" pitchFamily="34" charset="0"/>
              </a:defRPr>
            </a:lvl3pPr>
            <a:lvl4pPr>
              <a:defRPr baseline="0">
                <a:latin typeface="Open Sans" panose="020B0606030504020204" pitchFamily="34" charset="0"/>
              </a:defRPr>
            </a:lvl4pPr>
            <a:lvl5pPr>
              <a:defRPr baseline="0">
                <a:latin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441D523-8FB1-0741-9A90-3EB7DA5E6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969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4919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B240D-F525-4C4B-9C01-A04F31900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FB876-C58C-724F-AB30-DDB121D8CB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495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00A14-D314-0F4D-87E0-282918077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64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BE1E204-95BD-C64E-9AF8-3484D6D8E776}"/>
              </a:ext>
            </a:extLst>
          </p:cNvPr>
          <p:cNvSpPr/>
          <p:nvPr userDrawn="1"/>
        </p:nvSpPr>
        <p:spPr>
          <a:xfrm>
            <a:off x="0" y="6655202"/>
            <a:ext cx="12192000" cy="216319"/>
          </a:xfrm>
          <a:prstGeom prst="rect">
            <a:avLst/>
          </a:prstGeom>
          <a:solidFill>
            <a:srgbClr val="EB5C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790542-D4A0-4449-9B95-7C3D8BCFA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04ABBD-A6F1-6647-B544-59258C2B0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CBB389-1FC5-9241-8F0E-5EFE45C6A136}"/>
              </a:ext>
            </a:extLst>
          </p:cNvPr>
          <p:cNvSpPr txBox="1"/>
          <p:nvPr userDrawn="1"/>
        </p:nvSpPr>
        <p:spPr>
          <a:xfrm>
            <a:off x="11043090" y="-5631"/>
            <a:ext cx="1152220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SLIDE </a:t>
            </a:r>
            <a:fld id="{4835AFB5-5EA9-C74E-A07C-DC34F95845EC}" type="slidenum">
              <a:rPr lang="en-US" sz="1200" b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‹#›</a:t>
            </a:fld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5A039BC-8FD7-7749-A038-07FB45CF9C9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883788" y="6655202"/>
            <a:ext cx="1308212" cy="21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41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55" r:id="rId3"/>
    <p:sldLayoutId id="2147483649" r:id="rId4"/>
    <p:sldLayoutId id="214748365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chemeClr val="tx1"/>
          </a:solidFill>
          <a:latin typeface="Open Sans" panose="020B06060305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A22B1F8-B9CB-C79F-346D-F7013C7EFEDC}"/>
              </a:ext>
            </a:extLst>
          </p:cNvPr>
          <p:cNvSpPr txBox="1"/>
          <p:nvPr/>
        </p:nvSpPr>
        <p:spPr>
          <a:xfrm>
            <a:off x="895291" y="5813766"/>
            <a:ext cx="4062227" cy="276999"/>
          </a:xfrm>
          <a:prstGeom prst="rect">
            <a:avLst/>
          </a:prstGeom>
          <a:solidFill>
            <a:srgbClr val="E31D44"/>
          </a:solidFill>
        </p:spPr>
        <p:txBody>
          <a:bodyPr wrap="square" rtlCol="0">
            <a:spAutoFit/>
          </a:bodyPr>
          <a:lstStyle/>
          <a:p>
            <a:r>
              <a:rPr lang="hr-H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28. kolovoza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</a:t>
            </a:r>
            <a:r>
              <a:rPr lang="hr-H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| </a:t>
            </a:r>
            <a:r>
              <a:rPr lang="hr-H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Tribina Grada Zagreba, Kaptol 27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| </a:t>
            </a:r>
            <a:r>
              <a:rPr lang="hr-H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Zagreb</a:t>
            </a:r>
            <a:endParaRPr lang="en-US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DA8DAA-12BF-130E-BB5D-2E9D257A9866}"/>
              </a:ext>
            </a:extLst>
          </p:cNvPr>
          <p:cNvSpPr txBox="1"/>
          <p:nvPr/>
        </p:nvSpPr>
        <p:spPr>
          <a:xfrm>
            <a:off x="7895223" y="3937098"/>
            <a:ext cx="397020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Maja Dragosavac</a:t>
            </a:r>
          </a:p>
          <a:p>
            <a:r>
              <a:rPr lang="hr-HR" dirty="0">
                <a:latin typeface="Open Sans Semibold"/>
                <a:ea typeface="Open Sans Semibold" panose="020B0606030504020204" pitchFamily="34" charset="0"/>
                <a:cs typeface="Calibri" panose="020F0502020204030204" pitchFamily="34" charset="0"/>
              </a:rPr>
              <a:t>Hrvatski zavod za hitnu medicinu</a:t>
            </a:r>
            <a:endParaRPr lang="hr-HR" sz="2400" b="1" dirty="0"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  <a:p>
            <a:r>
              <a:rPr lang="hr-HR" dirty="0">
                <a:latin typeface="Open Sans Semibold"/>
                <a:ea typeface="Open Sans Semibold" panose="020B0606030504020204" pitchFamily="34" charset="0"/>
                <a:cs typeface="Calibri" panose="020F0502020204030204" pitchFamily="34" charset="0"/>
              </a:rPr>
              <a:t>Voditeljica službe za projekte, razvoj i zdravstvene tehnologije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D327B27-D4E4-8BD8-9FA4-B1F939E5547F}"/>
              </a:ext>
            </a:extLst>
          </p:cNvPr>
          <p:cNvSpPr txBox="1">
            <a:spLocks/>
          </p:cNvSpPr>
          <p:nvPr/>
        </p:nvSpPr>
        <p:spPr>
          <a:xfrm>
            <a:off x="789678" y="2336842"/>
            <a:ext cx="6887831" cy="31866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rgbClr val="C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CARES</a:t>
            </a:r>
            <a:r>
              <a:rPr lang="en-US" sz="3200" b="1" dirty="0">
                <a:ea typeface="Open Sans" panose="020B0606030504020204" pitchFamily="34" charset="0"/>
                <a:cs typeface="Open Sans" panose="020B0606030504020204" pitchFamily="34" charset="0"/>
              </a:rPr>
              <a:t> - Remote Healthcare for Silver Europe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2400" b="1" dirty="0">
                <a:ea typeface="Open Sans" panose="020B0606030504020204" pitchFamily="34" charset="0"/>
                <a:cs typeface="Open Sans" panose="020B0606030504020204" pitchFamily="34" charset="0"/>
              </a:rPr>
              <a:t>6. Sastanak Lokalne grupe dionika </a:t>
            </a:r>
          </a:p>
          <a:p>
            <a:pPr marL="0" lvl="0" indent="0">
              <a:lnSpc>
                <a:spcPct val="100000"/>
              </a:lnSpc>
              <a:buNone/>
            </a:pPr>
            <a:endParaRPr lang="hr-HR" sz="2400" dirty="0">
              <a:solidFill>
                <a:srgbClr val="C00000"/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hr-HR" sz="2400" dirty="0">
                <a:solidFill>
                  <a:srgbClr val="C00000"/>
                </a:solidFill>
              </a:rPr>
              <a:t>Telemedicina </a:t>
            </a:r>
            <a:r>
              <a:rPr lang="hr-HR" sz="2400">
                <a:solidFill>
                  <a:srgbClr val="C00000"/>
                </a:solidFill>
              </a:rPr>
              <a:t>u Hrvatskoj</a:t>
            </a:r>
            <a:endParaRPr lang="hr-HR" sz="2400" dirty="0">
              <a:solidFill>
                <a:srgbClr val="C00000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64DC5AD-9FE0-5511-3F48-B94551AE48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r="13642" b="-13213"/>
          <a:stretch/>
        </p:blipFill>
        <p:spPr>
          <a:xfrm>
            <a:off x="655807" y="367359"/>
            <a:ext cx="9589862" cy="192733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3" t="31024" r="24085" b="31485"/>
          <a:stretch/>
        </p:blipFill>
        <p:spPr>
          <a:xfrm>
            <a:off x="8365401" y="760492"/>
            <a:ext cx="2573798" cy="132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688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C963A-82BA-F849-A4DE-92829DE2A0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2ED370D8-3A69-8A4A-9F45-5FC49EBF40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771" y="2807060"/>
            <a:ext cx="5383651" cy="1071072"/>
          </a:xfrm>
        </p:spPr>
        <p:txBody>
          <a:bodyPr>
            <a:noAutofit/>
          </a:bodyPr>
          <a:lstStyle/>
          <a:p>
            <a:pPr algn="l"/>
            <a:r>
              <a:rPr lang="en-US" sz="7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 you!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36748A-7209-9A73-F96C-1AC4E344B023}"/>
              </a:ext>
            </a:extLst>
          </p:cNvPr>
          <p:cNvSpPr txBox="1"/>
          <p:nvPr/>
        </p:nvSpPr>
        <p:spPr>
          <a:xfrm>
            <a:off x="857771" y="5170065"/>
            <a:ext cx="5115288" cy="338554"/>
          </a:xfrm>
          <a:prstGeom prst="rect">
            <a:avLst/>
          </a:prstGeom>
          <a:solidFill>
            <a:srgbClr val="E31D4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www.interregeurope.eu/</a:t>
            </a:r>
            <a: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CARES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Obraz 1">
            <a:extLst>
              <a:ext uri="{FF2B5EF4-FFF2-40B4-BE49-F238E27FC236}">
                <a16:creationId xmlns:a16="http://schemas.microsoft.com/office/drawing/2014/main" id="{F752B7DB-F44D-4282-8A15-9CAB02349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31" y="0"/>
            <a:ext cx="6720327" cy="241386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983292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D0EB514-5D29-69AE-775E-C8910CA10B56}"/>
              </a:ext>
            </a:extLst>
          </p:cNvPr>
          <p:cNvSpPr txBox="1">
            <a:spLocks/>
          </p:cNvSpPr>
          <p:nvPr/>
        </p:nvSpPr>
        <p:spPr>
          <a:xfrm>
            <a:off x="461638" y="1105269"/>
            <a:ext cx="3722909" cy="53685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baseline="0">
                <a:solidFill>
                  <a:schemeClr val="tx1"/>
                </a:solidFill>
                <a:latin typeface="Open Sans" panose="020B0606030504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hr-HR" b="0" dirty="0">
                <a:latin typeface="+mj-lt"/>
              </a:rPr>
              <a:t>TELEMEDICINA</a:t>
            </a:r>
            <a:endParaRPr lang="en-US" b="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F788A4-D2A8-DFC7-8B76-E5AF47F728BE}"/>
              </a:ext>
            </a:extLst>
          </p:cNvPr>
          <p:cNvSpPr txBox="1"/>
          <p:nvPr/>
        </p:nvSpPr>
        <p:spPr>
          <a:xfrm>
            <a:off x="5113537" y="1512171"/>
            <a:ext cx="4935985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hr-HR" sz="3600" dirty="0">
                <a:latin typeface="+mj-lt"/>
              </a:rPr>
              <a:t>DIGITALNO ZDRAVSTVO</a:t>
            </a:r>
            <a:endParaRPr lang="en-US" sz="36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E5422B-7BDE-EF8A-9B97-8E6EA53C0BCB}"/>
              </a:ext>
            </a:extLst>
          </p:cNvPr>
          <p:cNvSpPr txBox="1"/>
          <p:nvPr/>
        </p:nvSpPr>
        <p:spPr>
          <a:xfrm>
            <a:off x="6773661" y="3784480"/>
            <a:ext cx="2876366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hr-HR" sz="3600" dirty="0" err="1">
                <a:latin typeface="+mj-lt"/>
              </a:rPr>
              <a:t>eZDRAVSTVO</a:t>
            </a:r>
            <a:endParaRPr lang="en-US" sz="3600" dirty="0">
              <a:latin typeface="+mj-lt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BC909F8-4873-479F-848E-B55DA24ABAE9}"/>
              </a:ext>
            </a:extLst>
          </p:cNvPr>
          <p:cNvSpPr txBox="1">
            <a:spLocks/>
          </p:cNvSpPr>
          <p:nvPr/>
        </p:nvSpPr>
        <p:spPr>
          <a:xfrm>
            <a:off x="1550635" y="4199177"/>
            <a:ext cx="3991992" cy="53685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3600" dirty="0"/>
              <a:t>TELEKONZULTACIJE</a:t>
            </a:r>
            <a:endParaRPr lang="en-US" sz="3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823055-9D3D-C15F-1776-EB5625F8B1FC}"/>
              </a:ext>
            </a:extLst>
          </p:cNvPr>
          <p:cNvSpPr txBox="1"/>
          <p:nvPr/>
        </p:nvSpPr>
        <p:spPr>
          <a:xfrm>
            <a:off x="8211844" y="4882718"/>
            <a:ext cx="2876366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hr-HR" sz="3600" dirty="0">
                <a:latin typeface="+mj-lt"/>
              </a:rPr>
              <a:t>TELEHEALTH</a:t>
            </a:r>
            <a:endParaRPr lang="en-US" sz="36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1567174-581F-747D-93ED-E23DEC6BFE0E}"/>
              </a:ext>
            </a:extLst>
          </p:cNvPr>
          <p:cNvSpPr txBox="1"/>
          <p:nvPr/>
        </p:nvSpPr>
        <p:spPr>
          <a:xfrm>
            <a:off x="578840" y="2713302"/>
            <a:ext cx="6526635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hr-HR" sz="3600" dirty="0">
                <a:latin typeface="+mj-lt"/>
              </a:rPr>
              <a:t>ZDRAVSTVENA SKRB NA DALJINU</a:t>
            </a:r>
            <a:endParaRPr lang="en-US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08709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21668-3752-A1CB-7C7B-A11E20AE2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3A943BD-163D-5619-CE44-3E26726C0532}"/>
              </a:ext>
            </a:extLst>
          </p:cNvPr>
          <p:cNvSpPr txBox="1">
            <a:spLocks/>
          </p:cNvSpPr>
          <p:nvPr/>
        </p:nvSpPr>
        <p:spPr>
          <a:xfrm>
            <a:off x="461638" y="1105269"/>
            <a:ext cx="3722909" cy="53685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baseline="0">
                <a:solidFill>
                  <a:schemeClr val="tx1"/>
                </a:solidFill>
                <a:latin typeface="Open Sans" panose="020B0606030504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hr-HR" b="0" dirty="0">
                <a:latin typeface="+mj-lt"/>
              </a:rPr>
              <a:t>TELEMEDICINA</a:t>
            </a:r>
            <a:endParaRPr lang="en-US" b="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175204-3F78-98D5-CE5E-D5A5216ED03E}"/>
              </a:ext>
            </a:extLst>
          </p:cNvPr>
          <p:cNvSpPr txBox="1"/>
          <p:nvPr/>
        </p:nvSpPr>
        <p:spPr>
          <a:xfrm>
            <a:off x="5113537" y="1512171"/>
            <a:ext cx="4935985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hr-HR" sz="3600" dirty="0">
                <a:latin typeface="+mj-lt"/>
              </a:rPr>
              <a:t>DIGITALNO ZDRAVSTVO</a:t>
            </a:r>
            <a:endParaRPr lang="en-US" sz="36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140E73-0EFD-E91F-467B-9765CD50C6AE}"/>
              </a:ext>
            </a:extLst>
          </p:cNvPr>
          <p:cNvSpPr txBox="1"/>
          <p:nvPr/>
        </p:nvSpPr>
        <p:spPr>
          <a:xfrm>
            <a:off x="6773661" y="3784480"/>
            <a:ext cx="2876366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hr-HR" sz="3600" dirty="0" err="1">
                <a:latin typeface="+mj-lt"/>
              </a:rPr>
              <a:t>eZDRAVSTVO</a:t>
            </a:r>
            <a:endParaRPr lang="en-US" sz="3600" dirty="0">
              <a:latin typeface="+mj-lt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B8C0A87-BE23-0F52-B217-FA7779F151ED}"/>
              </a:ext>
            </a:extLst>
          </p:cNvPr>
          <p:cNvSpPr txBox="1">
            <a:spLocks/>
          </p:cNvSpPr>
          <p:nvPr/>
        </p:nvSpPr>
        <p:spPr>
          <a:xfrm>
            <a:off x="1550635" y="4199177"/>
            <a:ext cx="3991992" cy="53685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3600" dirty="0"/>
              <a:t>TELEKONZULTACIJE</a:t>
            </a:r>
            <a:endParaRPr lang="en-US" sz="3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EDE37A-1E0D-C3F6-C28A-0219575895CD}"/>
              </a:ext>
            </a:extLst>
          </p:cNvPr>
          <p:cNvSpPr txBox="1"/>
          <p:nvPr/>
        </p:nvSpPr>
        <p:spPr>
          <a:xfrm>
            <a:off x="8211844" y="4882718"/>
            <a:ext cx="2876366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hr-HR" sz="3600" dirty="0">
                <a:latin typeface="+mj-lt"/>
              </a:rPr>
              <a:t>TELEHEALTH</a:t>
            </a:r>
            <a:endParaRPr lang="en-US" sz="36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56236B5-CFA4-771F-1D22-3224CA4B06CA}"/>
              </a:ext>
            </a:extLst>
          </p:cNvPr>
          <p:cNvSpPr txBox="1"/>
          <p:nvPr/>
        </p:nvSpPr>
        <p:spPr>
          <a:xfrm>
            <a:off x="578840" y="2713302"/>
            <a:ext cx="6526635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hr-HR" sz="3600" dirty="0">
                <a:latin typeface="+mj-lt"/>
              </a:rPr>
              <a:t>ZDRAVSTVENA SKRB NA DALJINU</a:t>
            </a:r>
            <a:endParaRPr lang="en-US" sz="3600" dirty="0">
              <a:latin typeface="+mj-lt"/>
            </a:endParaRP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7C685FD0-B2DA-2DE4-0C47-9A8D4EC3D4F1}"/>
              </a:ext>
            </a:extLst>
          </p:cNvPr>
          <p:cNvSpPr/>
          <p:nvPr/>
        </p:nvSpPr>
        <p:spPr>
          <a:xfrm>
            <a:off x="2396970" y="1560863"/>
            <a:ext cx="7315200" cy="4062224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FE15F1-240C-53A4-227E-FAAAEEAB462E}"/>
              </a:ext>
            </a:extLst>
          </p:cNvPr>
          <p:cNvSpPr txBox="1"/>
          <p:nvPr/>
        </p:nvSpPr>
        <p:spPr>
          <a:xfrm>
            <a:off x="3586576" y="4665894"/>
            <a:ext cx="4935985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hr-HR" sz="3600" dirty="0">
                <a:latin typeface="+mj-lt"/>
              </a:rPr>
              <a:t>DIGITALNO ZDRAVSTVO</a:t>
            </a:r>
            <a:endParaRPr lang="en-US" sz="36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515B6E-F04B-4069-D1A6-F7C560FC86AC}"/>
              </a:ext>
            </a:extLst>
          </p:cNvPr>
          <p:cNvSpPr txBox="1"/>
          <p:nvPr/>
        </p:nvSpPr>
        <p:spPr>
          <a:xfrm>
            <a:off x="4058574" y="3732460"/>
            <a:ext cx="3991992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hr-HR" sz="3600" dirty="0" err="1">
                <a:latin typeface="+mj-lt"/>
              </a:rPr>
              <a:t>eZDRAVSTVO</a:t>
            </a:r>
            <a:endParaRPr lang="en-US" sz="3600" dirty="0">
              <a:latin typeface="+mj-lt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FF75292-32B7-7959-7005-84C43FC24B2C}"/>
              </a:ext>
            </a:extLst>
          </p:cNvPr>
          <p:cNvSpPr txBox="1">
            <a:spLocks/>
          </p:cNvSpPr>
          <p:nvPr/>
        </p:nvSpPr>
        <p:spPr>
          <a:xfrm>
            <a:off x="4120716" y="2898554"/>
            <a:ext cx="3867707" cy="65256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3600" b="1" dirty="0"/>
              <a:t>TELEMEDICINA</a:t>
            </a:r>
            <a:endParaRPr lang="en-US" sz="3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FCD2B9-9814-FEA8-3A13-B83449124228}"/>
              </a:ext>
            </a:extLst>
          </p:cNvPr>
          <p:cNvSpPr txBox="1"/>
          <p:nvPr/>
        </p:nvSpPr>
        <p:spPr>
          <a:xfrm>
            <a:off x="4616385" y="2137109"/>
            <a:ext cx="2876366" cy="52322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hr-HR" sz="2800" dirty="0"/>
              <a:t>TELEHEALTH</a:t>
            </a:r>
            <a:endParaRPr lang="en-US" sz="28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857C810-5C4D-ED3A-4283-8F448C9A01E7}"/>
              </a:ext>
            </a:extLst>
          </p:cNvPr>
          <p:cNvSpPr txBox="1">
            <a:spLocks/>
          </p:cNvSpPr>
          <p:nvPr/>
        </p:nvSpPr>
        <p:spPr>
          <a:xfrm>
            <a:off x="2853654" y="867044"/>
            <a:ext cx="6484691" cy="59583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3600" b="1" dirty="0"/>
              <a:t>ZDRAVSTVENA SKRB NA DALJINU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98992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2" grpId="0" animBg="1"/>
      <p:bldP spid="14" grpId="0" animBg="1"/>
      <p:bldP spid="16" grpId="0" animBg="1"/>
      <p:bldP spid="22" grpId="0" animBg="1"/>
      <p:bldP spid="2" grpId="0" animBg="1"/>
      <p:bldP spid="3" grpId="0" animBg="1"/>
      <p:bldP spid="4" grpId="0" animBg="1"/>
      <p:bldP spid="5" grpId="0" animBg="1"/>
      <p:bldP spid="7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41EE7-7BB1-8943-6FE6-FD15B867D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CDD9D6C3-9052-5E4C-BB79-76526CA4B96F}"/>
              </a:ext>
            </a:extLst>
          </p:cNvPr>
          <p:cNvSpPr/>
          <p:nvPr/>
        </p:nvSpPr>
        <p:spPr>
          <a:xfrm>
            <a:off x="2396970" y="1560863"/>
            <a:ext cx="7315200" cy="4062224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E123C2-7CEC-07D6-C0F9-7E3625C47BE5}"/>
              </a:ext>
            </a:extLst>
          </p:cNvPr>
          <p:cNvSpPr txBox="1"/>
          <p:nvPr/>
        </p:nvSpPr>
        <p:spPr>
          <a:xfrm>
            <a:off x="4058574" y="3732460"/>
            <a:ext cx="3991992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hr-HR" sz="3600" dirty="0" err="1">
                <a:latin typeface="+mj-lt"/>
              </a:rPr>
              <a:t>eZDRAVSTVO</a:t>
            </a:r>
            <a:endParaRPr lang="en-US" sz="3600" dirty="0">
              <a:latin typeface="+mj-lt"/>
            </a:endParaRPr>
          </a:p>
        </p:txBody>
      </p:sp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D791B0FE-A135-A58E-E060-8B7FF569DEF6}"/>
              </a:ext>
            </a:extLst>
          </p:cNvPr>
          <p:cNvSpPr/>
          <p:nvPr/>
        </p:nvSpPr>
        <p:spPr>
          <a:xfrm>
            <a:off x="8704556" y="1584253"/>
            <a:ext cx="2370338" cy="1412797"/>
          </a:xfrm>
          <a:prstGeom prst="wedgeRectCallout">
            <a:avLst>
              <a:gd name="adj1" fmla="val -83754"/>
              <a:gd name="adj2" fmla="val 108596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200" dirty="0">
                <a:solidFill>
                  <a:schemeClr val="bg2">
                    <a:lumMod val="10000"/>
                  </a:schemeClr>
                </a:solidFill>
              </a:rPr>
              <a:t>ICT infrastruktura i sistemi u zdravstvenoj skrbi</a:t>
            </a:r>
            <a:endParaRPr lang="en-US" sz="2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5" name="Speech Bubble: Rectangle 14">
            <a:extLst>
              <a:ext uri="{FF2B5EF4-FFF2-40B4-BE49-F238E27FC236}">
                <a16:creationId xmlns:a16="http://schemas.microsoft.com/office/drawing/2014/main" id="{9A2C3490-20A4-CE10-601D-A1CD0BCE8AC0}"/>
              </a:ext>
            </a:extLst>
          </p:cNvPr>
          <p:cNvSpPr/>
          <p:nvPr/>
        </p:nvSpPr>
        <p:spPr>
          <a:xfrm>
            <a:off x="9412920" y="3224587"/>
            <a:ext cx="2436179" cy="1015746"/>
          </a:xfrm>
          <a:prstGeom prst="wedgeRectCallout">
            <a:avLst>
              <a:gd name="adj1" fmla="val -109754"/>
              <a:gd name="adj2" fmla="val 13379"/>
            </a:avLst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200" dirty="0">
                <a:solidFill>
                  <a:schemeClr val="bg2">
                    <a:lumMod val="10000"/>
                  </a:schemeClr>
                </a:solidFill>
              </a:rPr>
              <a:t>Interoperabilnost, digitalna analiza podataka</a:t>
            </a:r>
            <a:endParaRPr lang="en-US" sz="2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8" name="Speech Bubble: Rectangle 17">
            <a:extLst>
              <a:ext uri="{FF2B5EF4-FFF2-40B4-BE49-F238E27FC236}">
                <a16:creationId xmlns:a16="http://schemas.microsoft.com/office/drawing/2014/main" id="{756E5C20-FE84-A554-F9A0-54C6A735CDAA}"/>
              </a:ext>
            </a:extLst>
          </p:cNvPr>
          <p:cNvSpPr/>
          <p:nvPr/>
        </p:nvSpPr>
        <p:spPr>
          <a:xfrm>
            <a:off x="9564211" y="4501956"/>
            <a:ext cx="2627789" cy="2242262"/>
          </a:xfrm>
          <a:prstGeom prst="wedgeRectCallout">
            <a:avLst>
              <a:gd name="adj1" fmla="val -110611"/>
              <a:gd name="adj2" fmla="val -7342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200" dirty="0">
                <a:solidFill>
                  <a:schemeClr val="bg2">
                    <a:lumMod val="10000"/>
                  </a:schemeClr>
                </a:solidFill>
              </a:rPr>
              <a:t>Upotreba digitalnih tehnologija kao podrška upravljanju cjelokupnim zdravstvenim sustavom</a:t>
            </a:r>
            <a:endParaRPr lang="en-US" sz="2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9F024B-278A-FB83-CCAE-3CBC737B5B55}"/>
              </a:ext>
            </a:extLst>
          </p:cNvPr>
          <p:cNvSpPr txBox="1"/>
          <p:nvPr/>
        </p:nvSpPr>
        <p:spPr>
          <a:xfrm>
            <a:off x="3586576" y="4665894"/>
            <a:ext cx="4935985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hr-HR" sz="3600" dirty="0">
                <a:latin typeface="+mj-lt"/>
              </a:rPr>
              <a:t>DIGITALNO ZDRAVSTVO</a:t>
            </a:r>
            <a:endParaRPr lang="en-US" sz="3600" dirty="0">
              <a:latin typeface="+mj-lt"/>
            </a:endParaRPr>
          </a:p>
        </p:txBody>
      </p:sp>
      <p:sp>
        <p:nvSpPr>
          <p:cNvPr id="20" name="Speech Bubble: Rectangle 19">
            <a:extLst>
              <a:ext uri="{FF2B5EF4-FFF2-40B4-BE49-F238E27FC236}">
                <a16:creationId xmlns:a16="http://schemas.microsoft.com/office/drawing/2014/main" id="{6D2B5861-2B0C-2867-641F-31076524867D}"/>
              </a:ext>
            </a:extLst>
          </p:cNvPr>
          <p:cNvSpPr/>
          <p:nvPr/>
        </p:nvSpPr>
        <p:spPr>
          <a:xfrm>
            <a:off x="0" y="3961395"/>
            <a:ext cx="2849732" cy="2025151"/>
          </a:xfrm>
          <a:prstGeom prst="wedgeRectCallout">
            <a:avLst>
              <a:gd name="adj1" fmla="val 82860"/>
              <a:gd name="adj2" fmla="val -11752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200" dirty="0">
                <a:solidFill>
                  <a:schemeClr val="bg2">
                    <a:lumMod val="10000"/>
                  </a:schemeClr>
                </a:solidFill>
              </a:rPr>
              <a:t>Poboljšanje </a:t>
            </a:r>
            <a:r>
              <a:rPr lang="hr-HR" sz="2200" b="1" dirty="0">
                <a:solidFill>
                  <a:schemeClr val="bg2">
                    <a:lumMod val="10000"/>
                  </a:schemeClr>
                </a:solidFill>
              </a:rPr>
              <a:t>zdravlja</a:t>
            </a:r>
            <a:r>
              <a:rPr lang="hr-HR" sz="2200" dirty="0">
                <a:solidFill>
                  <a:schemeClr val="bg2">
                    <a:lumMod val="10000"/>
                  </a:schemeClr>
                </a:solidFill>
              </a:rPr>
              <a:t> i individualne i populacijske </a:t>
            </a:r>
            <a:r>
              <a:rPr lang="hr-HR" sz="2200" b="1" dirty="0">
                <a:solidFill>
                  <a:schemeClr val="bg2">
                    <a:lumMod val="10000"/>
                  </a:schemeClr>
                </a:solidFill>
              </a:rPr>
              <a:t>dobrobiti</a:t>
            </a:r>
            <a:r>
              <a:rPr lang="hr-HR" sz="2200" dirty="0">
                <a:solidFill>
                  <a:schemeClr val="bg2">
                    <a:lumMod val="10000"/>
                  </a:schemeClr>
                </a:solidFill>
              </a:rPr>
              <a:t> uz obradu i korištenje prikupljenih podataka</a:t>
            </a:r>
          </a:p>
        </p:txBody>
      </p:sp>
      <p:sp>
        <p:nvSpPr>
          <p:cNvPr id="21" name="Speech Bubble: Rectangle 20">
            <a:extLst>
              <a:ext uri="{FF2B5EF4-FFF2-40B4-BE49-F238E27FC236}">
                <a16:creationId xmlns:a16="http://schemas.microsoft.com/office/drawing/2014/main" id="{A4308EC7-9C5F-044A-E0AB-191EB6010E97}"/>
              </a:ext>
            </a:extLst>
          </p:cNvPr>
          <p:cNvSpPr/>
          <p:nvPr/>
        </p:nvSpPr>
        <p:spPr>
          <a:xfrm>
            <a:off x="142040" y="2158745"/>
            <a:ext cx="2077375" cy="1109709"/>
          </a:xfrm>
          <a:prstGeom prst="wedgeRectCallout">
            <a:avLst>
              <a:gd name="adj1" fmla="val 130877"/>
              <a:gd name="adj2" fmla="val 18250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200" dirty="0">
                <a:solidFill>
                  <a:schemeClr val="bg2">
                    <a:lumMod val="10000"/>
                  </a:schemeClr>
                </a:solidFill>
              </a:rPr>
              <a:t>Prostor razvoja medicine ka preventivnoj</a:t>
            </a:r>
            <a:endParaRPr lang="en-US" sz="2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3" name="Speech Bubble: Rectangle 22">
            <a:extLst>
              <a:ext uri="{FF2B5EF4-FFF2-40B4-BE49-F238E27FC236}">
                <a16:creationId xmlns:a16="http://schemas.microsoft.com/office/drawing/2014/main" id="{3F321246-CD45-7591-6EEE-86AA3B06925E}"/>
              </a:ext>
            </a:extLst>
          </p:cNvPr>
          <p:cNvSpPr/>
          <p:nvPr/>
        </p:nvSpPr>
        <p:spPr>
          <a:xfrm>
            <a:off x="459047" y="236947"/>
            <a:ext cx="2077375" cy="1269014"/>
          </a:xfrm>
          <a:prstGeom prst="wedgeRectCallout">
            <a:avLst>
              <a:gd name="adj1" fmla="val 118057"/>
              <a:gd name="adj2" fmla="val 30071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200" dirty="0">
                <a:solidFill>
                  <a:schemeClr val="bg2">
                    <a:lumMod val="10000"/>
                  </a:schemeClr>
                </a:solidFill>
              </a:rPr>
              <a:t>Promjena radnih procesa i društva u cjelini</a:t>
            </a:r>
            <a:endParaRPr lang="en-US" sz="2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4" name="Speech Bubble: Rectangle 23">
            <a:extLst>
              <a:ext uri="{FF2B5EF4-FFF2-40B4-BE49-F238E27FC236}">
                <a16:creationId xmlns:a16="http://schemas.microsoft.com/office/drawing/2014/main" id="{7EFD4A1A-134B-8D9E-A1A7-A81AFA4EB73F}"/>
              </a:ext>
            </a:extLst>
          </p:cNvPr>
          <p:cNvSpPr/>
          <p:nvPr/>
        </p:nvSpPr>
        <p:spPr>
          <a:xfrm>
            <a:off x="2849732" y="68321"/>
            <a:ext cx="2645545" cy="1716740"/>
          </a:xfrm>
          <a:prstGeom prst="wedgeRectCallout">
            <a:avLst>
              <a:gd name="adj1" fmla="val -6402"/>
              <a:gd name="adj2" fmla="val 216412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200" dirty="0">
                <a:solidFill>
                  <a:schemeClr val="bg2">
                    <a:lumMod val="10000"/>
                  </a:schemeClr>
                </a:solidFill>
              </a:rPr>
              <a:t>Kompleksnija tehnologija i širi spektar primjene (</a:t>
            </a:r>
            <a:r>
              <a:rPr lang="hr-HR" sz="2200" dirty="0" err="1">
                <a:solidFill>
                  <a:schemeClr val="bg2">
                    <a:lumMod val="10000"/>
                  </a:schemeClr>
                </a:solidFill>
              </a:rPr>
              <a:t>IoT</a:t>
            </a:r>
            <a:r>
              <a:rPr lang="hr-HR" sz="2200" dirty="0">
                <a:solidFill>
                  <a:schemeClr val="bg2">
                    <a:lumMod val="10000"/>
                  </a:schemeClr>
                </a:solidFill>
              </a:rPr>
              <a:t>, AI, VR, robotika, baze podataka)</a:t>
            </a:r>
            <a:endParaRPr lang="en-US" sz="22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83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F52A8-4BFC-4769-D064-CE7D56D5C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63B70DD3-7AE0-28B3-B4C8-CB6C6FC38A48}"/>
              </a:ext>
            </a:extLst>
          </p:cNvPr>
          <p:cNvSpPr/>
          <p:nvPr/>
        </p:nvSpPr>
        <p:spPr>
          <a:xfrm>
            <a:off x="2396970" y="1560863"/>
            <a:ext cx="7315200" cy="4062224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E647B6-9D2C-5E2A-A33E-2953E4E57607}"/>
              </a:ext>
            </a:extLst>
          </p:cNvPr>
          <p:cNvSpPr txBox="1"/>
          <p:nvPr/>
        </p:nvSpPr>
        <p:spPr>
          <a:xfrm>
            <a:off x="4058574" y="3732460"/>
            <a:ext cx="3991992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hr-HR" sz="3600" dirty="0" err="1">
                <a:latin typeface="+mj-lt"/>
              </a:rPr>
              <a:t>eZDRAVSTVO</a:t>
            </a:r>
            <a:endParaRPr lang="en-US" sz="36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1D9BFF-47A1-E07F-665E-A2C46DE536D7}"/>
              </a:ext>
            </a:extLst>
          </p:cNvPr>
          <p:cNvSpPr txBox="1"/>
          <p:nvPr/>
        </p:nvSpPr>
        <p:spPr>
          <a:xfrm>
            <a:off x="3586576" y="4665894"/>
            <a:ext cx="4935985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hr-HR" sz="3600" dirty="0">
                <a:latin typeface="+mj-lt"/>
              </a:rPr>
              <a:t>DIGITALNO ZDRAVSTVO</a:t>
            </a:r>
            <a:endParaRPr lang="en-US" sz="3600" dirty="0">
              <a:latin typeface="+mj-l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8015D87-16E1-1B56-D854-C34F6F6CD1F1}"/>
              </a:ext>
            </a:extLst>
          </p:cNvPr>
          <p:cNvSpPr txBox="1">
            <a:spLocks/>
          </p:cNvSpPr>
          <p:nvPr/>
        </p:nvSpPr>
        <p:spPr>
          <a:xfrm>
            <a:off x="2734810" y="870022"/>
            <a:ext cx="6484691" cy="59583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3600" b="1" dirty="0"/>
              <a:t>ZDRAVSTVENA SKRB NA DALJINU</a:t>
            </a:r>
            <a:endParaRPr lang="en-US" sz="3600" b="1" dirty="0"/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83B1B4C7-1A60-1126-19F6-5386201B82B1}"/>
              </a:ext>
            </a:extLst>
          </p:cNvPr>
          <p:cNvSpPr/>
          <p:nvPr/>
        </p:nvSpPr>
        <p:spPr>
          <a:xfrm>
            <a:off x="9412920" y="1681013"/>
            <a:ext cx="2436179" cy="1015746"/>
          </a:xfrm>
          <a:prstGeom prst="wedgeRectCallout">
            <a:avLst>
              <a:gd name="adj1" fmla="val -106310"/>
              <a:gd name="adj2" fmla="val -68385"/>
            </a:avLst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200" dirty="0">
                <a:solidFill>
                  <a:schemeClr val="bg2">
                    <a:lumMod val="10000"/>
                  </a:schemeClr>
                </a:solidFill>
              </a:rPr>
              <a:t>Ukupna skrb za zdravlje osobe bez fizičkog kontakta</a:t>
            </a:r>
            <a:endParaRPr lang="en-US" sz="2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5252DC-5610-0CA5-9750-85C579D9A592}"/>
              </a:ext>
            </a:extLst>
          </p:cNvPr>
          <p:cNvSpPr txBox="1"/>
          <p:nvPr/>
        </p:nvSpPr>
        <p:spPr>
          <a:xfrm>
            <a:off x="4616385" y="2137109"/>
            <a:ext cx="2876366" cy="52322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hr-HR" sz="2800" dirty="0"/>
              <a:t>TELEHEALTH</a:t>
            </a:r>
            <a:endParaRPr lang="en-US" sz="2800" dirty="0"/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4FBD90D8-A3E5-E9E8-FFF8-53D7D8E89C05}"/>
              </a:ext>
            </a:extLst>
          </p:cNvPr>
          <p:cNvSpPr/>
          <p:nvPr/>
        </p:nvSpPr>
        <p:spPr>
          <a:xfrm>
            <a:off x="360727" y="3577773"/>
            <a:ext cx="2374083" cy="1602036"/>
          </a:xfrm>
          <a:prstGeom prst="wedgeRectCallout">
            <a:avLst>
              <a:gd name="adj1" fmla="val 126180"/>
              <a:gd name="adj2" fmla="val -127753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200" dirty="0">
                <a:solidFill>
                  <a:schemeClr val="bg2">
                    <a:lumMod val="10000"/>
                  </a:schemeClr>
                </a:solidFill>
              </a:rPr>
              <a:t>Zdravstvena usluga na daljinu uz korištenje digitalnih/ICT tehnologija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7CAFDE4-1071-1FAE-3729-AB57A5A79DC4}"/>
              </a:ext>
            </a:extLst>
          </p:cNvPr>
          <p:cNvSpPr txBox="1">
            <a:spLocks/>
          </p:cNvSpPr>
          <p:nvPr/>
        </p:nvSpPr>
        <p:spPr>
          <a:xfrm>
            <a:off x="4120716" y="2898554"/>
            <a:ext cx="3867707" cy="65256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3600" b="1" dirty="0"/>
              <a:t>TELEMEDICINA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44667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37DC2-6A38-1DB2-BC13-9C7E74948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C5F85E2B-C02F-9422-4E47-0C07B05D8BFB}"/>
              </a:ext>
            </a:extLst>
          </p:cNvPr>
          <p:cNvSpPr/>
          <p:nvPr/>
        </p:nvSpPr>
        <p:spPr>
          <a:xfrm>
            <a:off x="2396970" y="1560863"/>
            <a:ext cx="7315200" cy="4062224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F5B838B-952E-B98E-7F43-6EB09D2AEDC0}"/>
              </a:ext>
            </a:extLst>
          </p:cNvPr>
          <p:cNvSpPr txBox="1">
            <a:spLocks/>
          </p:cNvSpPr>
          <p:nvPr/>
        </p:nvSpPr>
        <p:spPr>
          <a:xfrm>
            <a:off x="4120716" y="2898554"/>
            <a:ext cx="3867707" cy="65256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3600" b="1" dirty="0"/>
              <a:t>TELEMEDICINA</a:t>
            </a:r>
            <a:endParaRPr lang="en-US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728A91-6270-1D74-0103-2FBB6E6F6DFD}"/>
              </a:ext>
            </a:extLst>
          </p:cNvPr>
          <p:cNvSpPr txBox="1"/>
          <p:nvPr/>
        </p:nvSpPr>
        <p:spPr>
          <a:xfrm>
            <a:off x="0" y="800233"/>
            <a:ext cx="2539013" cy="11079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2200" dirty="0"/>
              <a:t>KLINIČKA ZDRAVSTVENA USLUGA</a:t>
            </a:r>
            <a:endParaRPr lang="en-US" sz="2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6838B0-FDA3-653D-1710-C30400863B81}"/>
              </a:ext>
            </a:extLst>
          </p:cNvPr>
          <p:cNvSpPr txBox="1"/>
          <p:nvPr/>
        </p:nvSpPr>
        <p:spPr>
          <a:xfrm>
            <a:off x="0" y="2297578"/>
            <a:ext cx="2539013" cy="14465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2200" dirty="0"/>
              <a:t>UPOTREBA INFORMACIJSKO-KOMUNIKACIJSKIH TEHNOLOGIJA</a:t>
            </a:r>
            <a:endParaRPr lang="en-US" sz="2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6392EB-D864-0CAF-3455-D4DC3F2B2EE1}"/>
              </a:ext>
            </a:extLst>
          </p:cNvPr>
          <p:cNvSpPr txBox="1"/>
          <p:nvPr/>
        </p:nvSpPr>
        <p:spPr>
          <a:xfrm>
            <a:off x="0" y="4057219"/>
            <a:ext cx="2539013" cy="14465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2200" dirty="0"/>
              <a:t>SIGURNOST PODATAKA – ZATVORENA MREŽA</a:t>
            </a:r>
            <a:endParaRPr lang="en-US" sz="2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887CA0-5556-4182-89FD-403613933295}"/>
              </a:ext>
            </a:extLst>
          </p:cNvPr>
          <p:cNvSpPr txBox="1"/>
          <p:nvPr/>
        </p:nvSpPr>
        <p:spPr>
          <a:xfrm>
            <a:off x="4691846" y="3672498"/>
            <a:ext cx="2725445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2200" dirty="0"/>
              <a:t>DOSTUPNOST KLINIČKE USLUGE</a:t>
            </a:r>
            <a:endParaRPr lang="en-US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D82A96-7710-1AD6-6C58-058ABA8A41E7}"/>
              </a:ext>
            </a:extLst>
          </p:cNvPr>
          <p:cNvSpPr txBox="1"/>
          <p:nvPr/>
        </p:nvSpPr>
        <p:spPr>
          <a:xfrm>
            <a:off x="4691845" y="4541321"/>
            <a:ext cx="2725445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2200" dirty="0"/>
              <a:t>PRISTUP USLUZI NA „KUĆNOM PRAGU”</a:t>
            </a:r>
            <a:endParaRPr lang="en-US" sz="2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800ED8-77E9-3411-3338-532D11A60416}"/>
              </a:ext>
            </a:extLst>
          </p:cNvPr>
          <p:cNvSpPr txBox="1"/>
          <p:nvPr/>
        </p:nvSpPr>
        <p:spPr>
          <a:xfrm>
            <a:off x="4452064" y="5432139"/>
            <a:ext cx="3142694" cy="11079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2200" dirty="0"/>
              <a:t>RACIONALNIJE KORIŠTENJE RESURSA U ZDRAVSTVU</a:t>
            </a:r>
            <a:endParaRPr lang="en-US" sz="2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7F968-F9F3-3AE5-35AC-A507C227A661}"/>
              </a:ext>
            </a:extLst>
          </p:cNvPr>
          <p:cNvSpPr txBox="1"/>
          <p:nvPr/>
        </p:nvSpPr>
        <p:spPr>
          <a:xfrm>
            <a:off x="9120326" y="850192"/>
            <a:ext cx="3071674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2200" dirty="0"/>
              <a:t>PACIJENT – LIJEČNIK</a:t>
            </a:r>
          </a:p>
          <a:p>
            <a:pPr algn="ctr"/>
            <a:r>
              <a:rPr lang="hr-HR" sz="2200" dirty="0"/>
              <a:t>LIJEČNIK - LIJEČNIK</a:t>
            </a:r>
            <a:endParaRPr lang="en-US" sz="2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755DCA-9AD0-66DF-D48A-0BF00474FC75}"/>
              </a:ext>
            </a:extLst>
          </p:cNvPr>
          <p:cNvSpPr txBox="1"/>
          <p:nvPr/>
        </p:nvSpPr>
        <p:spPr>
          <a:xfrm>
            <a:off x="8365908" y="2297578"/>
            <a:ext cx="3826092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2200" dirty="0"/>
              <a:t>SINKRONO (REAL TIME)</a:t>
            </a:r>
          </a:p>
          <a:p>
            <a:pPr algn="ctr"/>
            <a:r>
              <a:rPr lang="hr-HR" sz="2200" dirty="0"/>
              <a:t>ASINKRONO (STORE AND FW)</a:t>
            </a:r>
            <a:endParaRPr lang="en-US" sz="2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13E25E-8268-6132-8B5A-B896441F723B}"/>
              </a:ext>
            </a:extLst>
          </p:cNvPr>
          <p:cNvSpPr txBox="1"/>
          <p:nvPr/>
        </p:nvSpPr>
        <p:spPr>
          <a:xfrm>
            <a:off x="8851036" y="3718665"/>
            <a:ext cx="3340964" cy="17851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2200" dirty="0"/>
              <a:t>RPM/</a:t>
            </a:r>
            <a:r>
              <a:rPr lang="hr-HR" sz="2200" dirty="0" err="1"/>
              <a:t>mHEALTH</a:t>
            </a:r>
            <a:endParaRPr lang="hr-HR" sz="2200" dirty="0"/>
          </a:p>
          <a:p>
            <a:pPr algn="ctr"/>
            <a:r>
              <a:rPr lang="hr-HR" sz="2200" dirty="0"/>
              <a:t>PRIJENOS MEDICINSKIH PODATAKA/SLIKA/ REZULTATA</a:t>
            </a:r>
          </a:p>
          <a:p>
            <a:pPr algn="ctr"/>
            <a:r>
              <a:rPr lang="hr-HR" sz="2200" dirty="0"/>
              <a:t>TELEKONZULTACIJE</a:t>
            </a:r>
          </a:p>
        </p:txBody>
      </p:sp>
    </p:spTree>
    <p:extLst>
      <p:ext uri="{BB962C8B-B14F-4D97-AF65-F5344CB8AC3E}">
        <p14:creationId xmlns:p14="http://schemas.microsoft.com/office/powerpoint/2010/main" val="261131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B73F1-BEC4-129A-AE9D-70E279BC1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CEA6C3EB-E01C-59FA-73F8-FA7B62E628AB}"/>
              </a:ext>
            </a:extLst>
          </p:cNvPr>
          <p:cNvSpPr/>
          <p:nvPr/>
        </p:nvSpPr>
        <p:spPr>
          <a:xfrm>
            <a:off x="2396970" y="1560863"/>
            <a:ext cx="7315200" cy="4062224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DCB36AF-2B67-4A45-2FD5-BE027F9DEB2A}"/>
              </a:ext>
            </a:extLst>
          </p:cNvPr>
          <p:cNvSpPr txBox="1">
            <a:spLocks/>
          </p:cNvSpPr>
          <p:nvPr/>
        </p:nvSpPr>
        <p:spPr>
          <a:xfrm>
            <a:off x="4120716" y="2898554"/>
            <a:ext cx="3867707" cy="65256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3600" b="1" dirty="0"/>
              <a:t>TELEMEDICINA</a:t>
            </a:r>
            <a:endParaRPr lang="en-US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4775D5-06D1-EB8F-57B3-B21139A99CE6}"/>
              </a:ext>
            </a:extLst>
          </p:cNvPr>
          <p:cNvSpPr txBox="1"/>
          <p:nvPr/>
        </p:nvSpPr>
        <p:spPr>
          <a:xfrm>
            <a:off x="0" y="800233"/>
            <a:ext cx="2539013" cy="11079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2200" dirty="0"/>
              <a:t>KLINIČKA ZDRAVSTVENA USLUGA</a:t>
            </a:r>
            <a:endParaRPr lang="en-US" sz="2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5CCD06-D01C-F32C-44F6-3029B93E499D}"/>
              </a:ext>
            </a:extLst>
          </p:cNvPr>
          <p:cNvSpPr txBox="1"/>
          <p:nvPr/>
        </p:nvSpPr>
        <p:spPr>
          <a:xfrm>
            <a:off x="0" y="2297578"/>
            <a:ext cx="2539013" cy="14465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2200" dirty="0"/>
              <a:t>UPOTREBA INFORMACIJSKO-KOMUNIKACIJSKIH TEHNOLOGIJA</a:t>
            </a:r>
            <a:endParaRPr lang="en-US" sz="2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26DFFA-E918-8743-4900-57EB62130476}"/>
              </a:ext>
            </a:extLst>
          </p:cNvPr>
          <p:cNvSpPr txBox="1"/>
          <p:nvPr/>
        </p:nvSpPr>
        <p:spPr>
          <a:xfrm>
            <a:off x="0" y="4057219"/>
            <a:ext cx="2539013" cy="14465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2200" dirty="0"/>
              <a:t>SIGURNOST PODATAKA – ZATVORENA MREŽA</a:t>
            </a:r>
            <a:endParaRPr lang="en-US" sz="2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9A8B3D-3B1B-F2F1-84D0-1A4896E19486}"/>
              </a:ext>
            </a:extLst>
          </p:cNvPr>
          <p:cNvSpPr txBox="1"/>
          <p:nvPr/>
        </p:nvSpPr>
        <p:spPr>
          <a:xfrm>
            <a:off x="4691846" y="3672498"/>
            <a:ext cx="2725445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2200" dirty="0"/>
              <a:t>DOSTUPNOST KLINIČKE USLUGE</a:t>
            </a:r>
            <a:endParaRPr lang="en-US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61B911-176A-4F83-BD43-61DB2854999D}"/>
              </a:ext>
            </a:extLst>
          </p:cNvPr>
          <p:cNvSpPr txBox="1"/>
          <p:nvPr/>
        </p:nvSpPr>
        <p:spPr>
          <a:xfrm>
            <a:off x="4691845" y="4541321"/>
            <a:ext cx="2725445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2200" dirty="0"/>
              <a:t>PRISTUP USLUZI NA „KUĆNOM PRAGU”</a:t>
            </a:r>
            <a:endParaRPr lang="en-US" sz="2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1F9DE3-6297-87B5-CF78-7116013A61CB}"/>
              </a:ext>
            </a:extLst>
          </p:cNvPr>
          <p:cNvSpPr txBox="1"/>
          <p:nvPr/>
        </p:nvSpPr>
        <p:spPr>
          <a:xfrm>
            <a:off x="4452064" y="5432139"/>
            <a:ext cx="3142694" cy="11079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2200" dirty="0"/>
              <a:t>RACIONALNIJE KORIŠTENJE RESURSA U ZDRAVSTVU</a:t>
            </a:r>
            <a:endParaRPr lang="en-US" sz="2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233C1F-7A47-467C-D7B1-830730B6DFC9}"/>
              </a:ext>
            </a:extLst>
          </p:cNvPr>
          <p:cNvSpPr txBox="1"/>
          <p:nvPr/>
        </p:nvSpPr>
        <p:spPr>
          <a:xfrm>
            <a:off x="9120326" y="850192"/>
            <a:ext cx="3071674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2200" dirty="0"/>
              <a:t>PACIJENT – LIJEČNIK</a:t>
            </a:r>
          </a:p>
          <a:p>
            <a:pPr algn="ctr"/>
            <a:r>
              <a:rPr lang="hr-HR" sz="2200" dirty="0"/>
              <a:t>LIJEČNIK - LIJEČNIK</a:t>
            </a:r>
            <a:endParaRPr lang="en-US" sz="2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AB8FB9-7D8F-0C1F-F575-244144672E61}"/>
              </a:ext>
            </a:extLst>
          </p:cNvPr>
          <p:cNvSpPr txBox="1"/>
          <p:nvPr/>
        </p:nvSpPr>
        <p:spPr>
          <a:xfrm>
            <a:off x="8365908" y="2297578"/>
            <a:ext cx="3826092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2200" dirty="0"/>
              <a:t>SINKRONO (REAL TIME)</a:t>
            </a:r>
          </a:p>
          <a:p>
            <a:pPr algn="ctr"/>
            <a:r>
              <a:rPr lang="hr-HR" sz="2200" dirty="0"/>
              <a:t>ASINKRONO (STORE AND FW)</a:t>
            </a:r>
            <a:endParaRPr lang="en-US" sz="2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6A9E19-2888-82AA-D2B9-347430F8BFAD}"/>
              </a:ext>
            </a:extLst>
          </p:cNvPr>
          <p:cNvSpPr txBox="1"/>
          <p:nvPr/>
        </p:nvSpPr>
        <p:spPr>
          <a:xfrm>
            <a:off x="8851036" y="3718665"/>
            <a:ext cx="3340964" cy="17851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2200" dirty="0"/>
              <a:t>RPM/</a:t>
            </a:r>
            <a:r>
              <a:rPr lang="hr-HR" sz="2200" dirty="0" err="1"/>
              <a:t>mHEALTH</a:t>
            </a:r>
            <a:endParaRPr lang="hr-HR" sz="2200" dirty="0"/>
          </a:p>
          <a:p>
            <a:pPr algn="ctr"/>
            <a:r>
              <a:rPr lang="hr-HR" sz="2200" dirty="0"/>
              <a:t>PRIJENOS MEDICINSKIH PODATAKA/SLIKA/ REZULTATA</a:t>
            </a:r>
          </a:p>
          <a:p>
            <a:pPr algn="ctr"/>
            <a:r>
              <a:rPr lang="hr-HR" sz="2200" dirty="0"/>
              <a:t>TELEKONZULTACIJE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80C2023-9B20-9A2E-9B1B-B4CB880ADBEC}"/>
              </a:ext>
            </a:extLst>
          </p:cNvPr>
          <p:cNvSpPr/>
          <p:nvPr/>
        </p:nvSpPr>
        <p:spPr>
          <a:xfrm>
            <a:off x="642159" y="1305604"/>
            <a:ext cx="2897816" cy="135654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200" b="1" dirty="0">
                <a:solidFill>
                  <a:srgbClr val="F8F8F8"/>
                </a:solidFill>
              </a:rPr>
              <a:t>OTPOR PROMJENAMA</a:t>
            </a:r>
            <a:endParaRPr lang="en-US" sz="2200" b="1" dirty="0">
              <a:solidFill>
                <a:srgbClr val="F8F8F8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3B6B04C-9701-D7B1-88EB-72A051F1E8A8}"/>
              </a:ext>
            </a:extLst>
          </p:cNvPr>
          <p:cNvSpPr/>
          <p:nvPr/>
        </p:nvSpPr>
        <p:spPr>
          <a:xfrm>
            <a:off x="488272" y="2917408"/>
            <a:ext cx="3443055" cy="135654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200" b="1" dirty="0">
                <a:solidFill>
                  <a:srgbClr val="F8F8F8"/>
                </a:solidFill>
              </a:rPr>
              <a:t>REORGANIZACIJA I PRILAGODBA</a:t>
            </a:r>
            <a:endParaRPr lang="en-US" sz="2200" b="1" dirty="0">
              <a:solidFill>
                <a:srgbClr val="F8F8F8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22B1031-2667-45ED-E048-9590B11C8EB2}"/>
              </a:ext>
            </a:extLst>
          </p:cNvPr>
          <p:cNvSpPr/>
          <p:nvPr/>
        </p:nvSpPr>
        <p:spPr>
          <a:xfrm>
            <a:off x="1562102" y="4611217"/>
            <a:ext cx="2897816" cy="135654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200" b="1" dirty="0">
                <a:solidFill>
                  <a:srgbClr val="F8F8F8"/>
                </a:solidFill>
              </a:rPr>
              <a:t>ZAKONSKI OKVIR</a:t>
            </a:r>
            <a:endParaRPr lang="en-US" sz="2200" b="1" dirty="0">
              <a:solidFill>
                <a:srgbClr val="F8F8F8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C0F7957-BC4F-DC6D-3DD1-24D3FAE28700}"/>
              </a:ext>
            </a:extLst>
          </p:cNvPr>
          <p:cNvSpPr/>
          <p:nvPr/>
        </p:nvSpPr>
        <p:spPr>
          <a:xfrm>
            <a:off x="4524653" y="57532"/>
            <a:ext cx="2897816" cy="135654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>
                <a:solidFill>
                  <a:srgbClr val="F8F8F8"/>
                </a:solidFill>
              </a:rPr>
              <a:t>LJUDI</a:t>
            </a:r>
            <a:endParaRPr lang="en-US" b="1" dirty="0">
              <a:solidFill>
                <a:srgbClr val="F8F8F8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FE7C7AF-6F36-300F-2412-F6F5BC41BB04}"/>
              </a:ext>
            </a:extLst>
          </p:cNvPr>
          <p:cNvSpPr/>
          <p:nvPr/>
        </p:nvSpPr>
        <p:spPr>
          <a:xfrm>
            <a:off x="4524653" y="1516205"/>
            <a:ext cx="2897816" cy="135654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200" b="1" dirty="0">
                <a:solidFill>
                  <a:srgbClr val="F8F8F8"/>
                </a:solidFill>
              </a:rPr>
              <a:t>VIZIJA</a:t>
            </a:r>
            <a:endParaRPr lang="en-US" sz="2200" b="1" dirty="0">
              <a:solidFill>
                <a:srgbClr val="F8F8F8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472FF57-A9B1-56E9-12C0-26127DF79716}"/>
              </a:ext>
            </a:extLst>
          </p:cNvPr>
          <p:cNvSpPr/>
          <p:nvPr/>
        </p:nvSpPr>
        <p:spPr>
          <a:xfrm>
            <a:off x="4647092" y="3954217"/>
            <a:ext cx="2897816" cy="135654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200" b="1" dirty="0">
                <a:solidFill>
                  <a:srgbClr val="F8F8F8"/>
                </a:solidFill>
              </a:rPr>
              <a:t>ODLUKA</a:t>
            </a:r>
            <a:endParaRPr lang="en-US" sz="2200" b="1" dirty="0">
              <a:solidFill>
                <a:srgbClr val="F8F8F8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CBF652B-675D-DB39-9E72-5A370A902D3A}"/>
              </a:ext>
            </a:extLst>
          </p:cNvPr>
          <p:cNvSpPr/>
          <p:nvPr/>
        </p:nvSpPr>
        <p:spPr>
          <a:xfrm>
            <a:off x="8365908" y="1234913"/>
            <a:ext cx="3534700" cy="140196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200" b="1" dirty="0">
                <a:solidFill>
                  <a:srgbClr val="F8F8F8"/>
                </a:solidFill>
              </a:rPr>
              <a:t>OPISMENJAVANJE KORISNIKA</a:t>
            </a:r>
            <a:endParaRPr lang="en-US" sz="2200" b="1" dirty="0">
              <a:solidFill>
                <a:srgbClr val="F8F8F8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1C39D4B-DD4E-85B2-E94F-D4B338BF4524}"/>
              </a:ext>
            </a:extLst>
          </p:cNvPr>
          <p:cNvSpPr/>
          <p:nvPr/>
        </p:nvSpPr>
        <p:spPr>
          <a:xfrm>
            <a:off x="8464858" y="2815343"/>
            <a:ext cx="2897816" cy="135654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200" b="1" dirty="0">
                <a:solidFill>
                  <a:srgbClr val="F8F8F8"/>
                </a:solidFill>
              </a:rPr>
              <a:t>PROTOKOLI RADA</a:t>
            </a:r>
            <a:endParaRPr lang="en-US" sz="2200" b="1" dirty="0">
              <a:solidFill>
                <a:srgbClr val="F8F8F8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6CBFF2-3073-C59C-C386-6DD24EAE7C90}"/>
              </a:ext>
            </a:extLst>
          </p:cNvPr>
          <p:cNvSpPr/>
          <p:nvPr/>
        </p:nvSpPr>
        <p:spPr>
          <a:xfrm>
            <a:off x="7940706" y="4472843"/>
            <a:ext cx="2897816" cy="135654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200" b="1" dirty="0">
                <a:solidFill>
                  <a:srgbClr val="F8F8F8"/>
                </a:solidFill>
              </a:rPr>
              <a:t>KONTINUITET</a:t>
            </a:r>
            <a:endParaRPr lang="en-US" sz="2200" b="1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262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BBF6B9DF-9D13-89AF-9E3C-ED906458126C}"/>
              </a:ext>
            </a:extLst>
          </p:cNvPr>
          <p:cNvSpPr/>
          <p:nvPr/>
        </p:nvSpPr>
        <p:spPr>
          <a:xfrm>
            <a:off x="345699" y="357999"/>
            <a:ext cx="2897816" cy="135654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200" b="1" dirty="0">
                <a:solidFill>
                  <a:srgbClr val="F8F8F8"/>
                </a:solidFill>
              </a:rPr>
              <a:t>ZAKONSKI OKVIR</a:t>
            </a:r>
            <a:endParaRPr lang="en-US" sz="2200" b="1" dirty="0">
              <a:solidFill>
                <a:srgbClr val="F8F8F8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C32A129-FF3D-5657-2D7A-6D61F56C2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7421" y="1849410"/>
            <a:ext cx="7500172" cy="365474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hr-HR" sz="1700" dirty="0"/>
              <a:t>Zakon o zdravstvenoj zaštiti (NN 100/18, NN 133/20, NN 147/20, NN 136/21, 119/22, 156/22)</a:t>
            </a:r>
          </a:p>
          <a:p>
            <a:pPr lvl="1">
              <a:lnSpc>
                <a:spcPct val="110000"/>
              </a:lnSpc>
            </a:pPr>
            <a:r>
              <a:rPr lang="hr-HR" sz="1500" dirty="0"/>
              <a:t>Nadležnost HZHM-a</a:t>
            </a:r>
          </a:p>
          <a:p>
            <a:pPr>
              <a:lnSpc>
                <a:spcPct val="110000"/>
              </a:lnSpc>
            </a:pPr>
            <a:r>
              <a:rPr lang="hr-HR" sz="1700" dirty="0"/>
              <a:t>Pravilnik o uvjetima, organizaciji i načinu obavljanja telemedicine (NN 138/11 i 110/12)</a:t>
            </a:r>
          </a:p>
          <a:p>
            <a:pPr lvl="1">
              <a:lnSpc>
                <a:spcPct val="110000"/>
              </a:lnSpc>
            </a:pPr>
            <a:r>
              <a:rPr lang="hr-HR" sz="1500" dirty="0"/>
              <a:t>Odobrenje za rad telemedicinskog centra – specijalistički i pristupni centri</a:t>
            </a:r>
          </a:p>
          <a:p>
            <a:pPr lvl="1">
              <a:lnSpc>
                <a:spcPct val="110000"/>
              </a:lnSpc>
            </a:pPr>
            <a:r>
              <a:rPr lang="hr-HR" sz="1500" dirty="0"/>
              <a:t>Uključenost u mrežu telemedicinskih centara</a:t>
            </a:r>
          </a:p>
          <a:p>
            <a:pPr>
              <a:lnSpc>
                <a:spcPct val="110000"/>
              </a:lnSpc>
            </a:pPr>
            <a:r>
              <a:rPr lang="hr-HR" sz="1700" dirty="0"/>
              <a:t>Mreža telemedicinskih centara (NN 115/2019, NN 103/2020)</a:t>
            </a:r>
          </a:p>
          <a:p>
            <a:pPr lvl="1">
              <a:lnSpc>
                <a:spcPct val="110000"/>
              </a:lnSpc>
            </a:pPr>
            <a:r>
              <a:rPr lang="hr-HR" sz="1500" dirty="0"/>
              <a:t>Osnovna – sklapanje ugovora s HZZO</a:t>
            </a:r>
          </a:p>
          <a:p>
            <a:pPr lvl="1">
              <a:lnSpc>
                <a:spcPct val="110000"/>
              </a:lnSpc>
            </a:pPr>
            <a:r>
              <a:rPr lang="hr-HR" sz="1500" dirty="0"/>
              <a:t>Proširena – ne mogu sklopiti ugovor s HZZO</a:t>
            </a:r>
          </a:p>
          <a:p>
            <a:pPr lvl="1">
              <a:lnSpc>
                <a:spcPct val="110000"/>
              </a:lnSpc>
            </a:pPr>
            <a:r>
              <a:rPr lang="hr-HR" sz="1500" dirty="0"/>
              <a:t>Trenutno 152 ZU u Mreži, 246 aktivnih TM centara</a:t>
            </a:r>
          </a:p>
        </p:txBody>
      </p:sp>
      <p:pic>
        <p:nvPicPr>
          <p:cNvPr id="15" name="Graphic 14" descr="Exclamation mark">
            <a:extLst>
              <a:ext uri="{FF2B5EF4-FFF2-40B4-BE49-F238E27FC236}">
                <a16:creationId xmlns:a16="http://schemas.microsoft.com/office/drawing/2014/main" id="{2217CF27-879F-F615-F704-8CAC3EBBE0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12033" y="4589755"/>
            <a:ext cx="914400" cy="9144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B5598ED-CA46-1B31-D407-4EFFD9643221}"/>
              </a:ext>
            </a:extLst>
          </p:cNvPr>
          <p:cNvSpPr/>
          <p:nvPr/>
        </p:nvSpPr>
        <p:spPr>
          <a:xfrm>
            <a:off x="8852262" y="4589755"/>
            <a:ext cx="3069772" cy="16368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>
                <a:solidFill>
                  <a:schemeClr val="tx1"/>
                </a:solidFill>
              </a:rPr>
              <a:t>Zaštita osobnih podataka pacijenata/zdravstvene dokumentacije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>
                <a:solidFill>
                  <a:schemeClr val="tx1"/>
                </a:solidFill>
              </a:rPr>
              <a:t>Privola pacijenata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90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9C3AF-7FF2-4C00-1170-43CCB466A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0D22993B-C9EA-9516-3756-6BC1E9DF498A}"/>
              </a:ext>
            </a:extLst>
          </p:cNvPr>
          <p:cNvSpPr/>
          <p:nvPr/>
        </p:nvSpPr>
        <p:spPr>
          <a:xfrm>
            <a:off x="345699" y="357999"/>
            <a:ext cx="2897816" cy="135654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200" b="1" dirty="0">
                <a:solidFill>
                  <a:srgbClr val="F8F8F8"/>
                </a:solidFill>
              </a:rPr>
              <a:t>ZAKONSKI OKVIR</a:t>
            </a:r>
            <a:endParaRPr lang="en-US" sz="2200" b="1" dirty="0">
              <a:solidFill>
                <a:srgbClr val="F8F8F8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9D555D-B5C6-C106-8551-570EC7676FF5}"/>
              </a:ext>
            </a:extLst>
          </p:cNvPr>
          <p:cNvSpPr txBox="1"/>
          <p:nvPr/>
        </p:nvSpPr>
        <p:spPr>
          <a:xfrm>
            <a:off x="4876800" y="820827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r-HR" sz="2400" b="1" dirty="0">
                <a:ea typeface="Open Sans" panose="020B0606030504020204" pitchFamily="34" charset="0"/>
                <a:cs typeface="Open Sans" panose="020B0606030504020204" pitchFamily="34" charset="0"/>
              </a:rPr>
              <a:t>PREDNOSTI</a:t>
            </a:r>
            <a:endParaRPr lang="en-US" sz="2400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E235B51-110F-0AFD-6251-87C841F37F6E}"/>
              </a:ext>
            </a:extLst>
          </p:cNvPr>
          <p:cNvCxnSpPr/>
          <p:nvPr/>
        </p:nvCxnSpPr>
        <p:spPr>
          <a:xfrm>
            <a:off x="3483429" y="1036271"/>
            <a:ext cx="10885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2555FF7-4F7E-67EB-9C3C-407D6C271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8533" y="1955943"/>
            <a:ext cx="5579649" cy="2067418"/>
          </a:xfrm>
        </p:spPr>
        <p:txBody>
          <a:bodyPr>
            <a:normAutofit fontScale="85000" lnSpcReduction="20000"/>
          </a:bodyPr>
          <a:lstStyle/>
          <a:p>
            <a:r>
              <a:rPr lang="hr-HR" b="0" dirty="0">
                <a:latin typeface="+mj-lt"/>
              </a:rPr>
              <a:t>Zatvorena</a:t>
            </a:r>
            <a:r>
              <a:rPr lang="en-US" b="0" dirty="0">
                <a:latin typeface="+mj-lt"/>
              </a:rPr>
              <a:t> TCP-IP </a:t>
            </a:r>
            <a:r>
              <a:rPr lang="en-US" b="0" dirty="0" err="1">
                <a:latin typeface="+mj-lt"/>
              </a:rPr>
              <a:t>mreža</a:t>
            </a:r>
            <a:r>
              <a:rPr lang="en-US" b="0" dirty="0">
                <a:latin typeface="+mj-lt"/>
              </a:rPr>
              <a:t> (HealthNet)</a:t>
            </a:r>
            <a:endParaRPr lang="hr-HR" b="0" dirty="0">
              <a:latin typeface="+mj-lt"/>
            </a:endParaRPr>
          </a:p>
          <a:p>
            <a:r>
              <a:rPr lang="pl-PL" b="0" dirty="0">
                <a:latin typeface="+mj-lt"/>
              </a:rPr>
              <a:t>Podatkovna, glasovna i video komunikacija</a:t>
            </a:r>
          </a:p>
          <a:p>
            <a:r>
              <a:rPr lang="en-US" b="0" dirty="0">
                <a:latin typeface="+mj-lt"/>
              </a:rPr>
              <a:t>24/7 </a:t>
            </a:r>
            <a:r>
              <a:rPr lang="en-US" b="0" dirty="0" err="1">
                <a:latin typeface="+mj-lt"/>
              </a:rPr>
              <a:t>tehnička</a:t>
            </a:r>
            <a:r>
              <a:rPr lang="en-US" b="0" dirty="0">
                <a:latin typeface="+mj-lt"/>
              </a:rPr>
              <a:t> i </a:t>
            </a:r>
            <a:r>
              <a:rPr lang="en-US" b="0" dirty="0" err="1">
                <a:latin typeface="+mj-lt"/>
              </a:rPr>
              <a:t>korisnička</a:t>
            </a:r>
            <a:r>
              <a:rPr lang="en-US" b="0" dirty="0">
                <a:latin typeface="+mj-lt"/>
              </a:rPr>
              <a:t> podrška</a:t>
            </a:r>
            <a:endParaRPr lang="hr-HR" b="0" dirty="0">
              <a:latin typeface="+mj-lt"/>
            </a:endParaRPr>
          </a:p>
          <a:p>
            <a:r>
              <a:rPr lang="hr-HR" b="0" dirty="0">
                <a:latin typeface="+mj-lt"/>
              </a:rPr>
              <a:t>Mogućnost ugovaranja usluga s HZZO</a:t>
            </a:r>
          </a:p>
          <a:p>
            <a:r>
              <a:rPr lang="hr-HR" b="0" dirty="0">
                <a:latin typeface="+mj-lt"/>
              </a:rPr>
              <a:t>Protokoli rada</a:t>
            </a:r>
          </a:p>
        </p:txBody>
      </p:sp>
    </p:spTree>
    <p:extLst>
      <p:ext uri="{BB962C8B-B14F-4D97-AF65-F5344CB8AC3E}">
        <p14:creationId xmlns:p14="http://schemas.microsoft.com/office/powerpoint/2010/main" val="140015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95948A"/>
      </a:lt2>
      <a:accent1>
        <a:srgbClr val="01A884"/>
      </a:accent1>
      <a:accent2>
        <a:srgbClr val="95C11E"/>
      </a:accent2>
      <a:accent3>
        <a:srgbClr val="F39200"/>
      </a:accent3>
      <a:accent4>
        <a:srgbClr val="E21D44"/>
      </a:accent4>
      <a:accent5>
        <a:srgbClr val="009FE3"/>
      </a:accent5>
      <a:accent6>
        <a:srgbClr val="154193"/>
      </a:accent6>
      <a:hlink>
        <a:srgbClr val="FEFFFE"/>
      </a:hlink>
      <a:folHlink>
        <a:srgbClr val="D9D7C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200" b="1" dirty="0">
            <a:solidFill>
              <a:srgbClr val="95948B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06E3B9CB-D344-C147-9C3E-36C884CF0AED}" vid="{737523F6-8BB6-244C-9D2D-8DA98AD5515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680805-e956-4cde-b5e2-b05f91aa9d1d" xsi:nil="true"/>
    <lcf76f155ced4ddcb4097134ff3c332f xmlns="ae1c26e0-bdd1-4ce2-bc5c-b06756f3bce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1D2DF3EBC7804E8A2B82BBCDA4442D" ma:contentTypeVersion="16" ma:contentTypeDescription="Create a new document." ma:contentTypeScope="" ma:versionID="3c4b638baae15a5b444997fa80192f43">
  <xsd:schema xmlns:xsd="http://www.w3.org/2001/XMLSchema" xmlns:xs="http://www.w3.org/2001/XMLSchema" xmlns:p="http://schemas.microsoft.com/office/2006/metadata/properties" xmlns:ns2="ae1c26e0-bdd1-4ce2-bc5c-b06756f3bce7" xmlns:ns3="75680805-e956-4cde-b5e2-b05f91aa9d1d" targetNamespace="http://schemas.microsoft.com/office/2006/metadata/properties" ma:root="true" ma:fieldsID="50a472baa19f27197de283f39dd7ba95" ns2:_="" ns3:_="">
    <xsd:import namespace="ae1c26e0-bdd1-4ce2-bc5c-b06756f3bce7"/>
    <xsd:import namespace="75680805-e956-4cde-b5e2-b05f91aa9d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1c26e0-bdd1-4ce2-bc5c-b06756f3bc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2d59d95-237c-434b-8cac-eab795e7eb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80805-e956-4cde-b5e2-b05f91aa9d1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9f4ece0-f1e1-4b02-af4b-fb89e0005709}" ma:internalName="TaxCatchAll" ma:showField="CatchAllData" ma:web="75680805-e956-4cde-b5e2-b05f91aa9d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3FC793-0237-4EB2-9E54-581B2D1B3CF6}">
  <ds:schemaRefs>
    <ds:schemaRef ds:uri="ae1c26e0-bdd1-4ce2-bc5c-b06756f3bce7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5680805-e956-4cde-b5e2-b05f91aa9d1d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EADCADD-F611-4F5C-BD5A-F3C3BD3F86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18F123-7066-41AA-A8AE-84CC5F837B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1c26e0-bdd1-4ce2-bc5c-b06756f3bce7"/>
    <ds:schemaRef ds:uri="75680805-e956-4cde-b5e2-b05f91aa9d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801</TotalTime>
  <Words>474</Words>
  <Application>Microsoft Office PowerPoint</Application>
  <PresentationFormat>Widescreen</PresentationFormat>
  <Paragraphs>105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Open Sans</vt:lpstr>
      <vt:lpstr>Open Sans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Kurth</dc:creator>
  <cp:lastModifiedBy>Maja Kosor</cp:lastModifiedBy>
  <cp:revision>130</cp:revision>
  <cp:lastPrinted>2026-08-28T07:59:18Z</cp:lastPrinted>
  <dcterms:created xsi:type="dcterms:W3CDTF">2021-10-28T12:22:03Z</dcterms:created>
  <dcterms:modified xsi:type="dcterms:W3CDTF">2026-08-31T13:46:32Z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0x010100311D2DF3EBC7804E8A2B82BBCDA4442D</vt:lpwstr>
  </property>
  <property fmtid="{D5CDD505-2E9C-101B-9397-08002B2CF9AE}" pid="3" name="MediaServiceImageTags">
    <vt:lpwstr/>
  </property>
</Properties>
</file>